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Fira Sans Bold" charset="1" panose="020B0803050000020004"/>
      <p:regular r:id="rId19"/>
    </p:embeddedFont>
    <p:embeddedFont>
      <p:font typeface="Fira Sans" charset="1" panose="020B0503050000020004"/>
      <p:regular r:id="rId20"/>
    </p:embeddedFont>
    <p:embeddedFont>
      <p:font typeface="Fira Sans Semi-Bold" charset="1" panose="020B0603050000020004"/>
      <p:regular r:id="rId21"/>
    </p:embeddedFont>
    <p:embeddedFont>
      <p:font typeface="Times New Roman" charset="1" panose="02030502070405020303"/>
      <p:regular r:id="rId22"/>
    </p:embeddedFont>
    <p:embeddedFont>
      <p:font typeface="Times New Roman Bold" charset="1" panose="02030802070405020303"/>
      <p:regular r:id="rId23"/>
    </p:embeddedFont>
    <p:embeddedFont>
      <p:font typeface="Fira Sans Light" charset="1" panose="020B0403050000020004"/>
      <p:regular r:id="rId24"/>
    </p:embeddedFont>
    <p:embeddedFont>
      <p:font typeface="Fira Sans Medium" charset="1" panose="020B0603050000020004"/>
      <p:regular r:id="rId25"/>
    </p:embeddedFont>
    <p:embeddedFont>
      <p:font typeface="Helvetica World Bold" charset="1" panose="020B08000400000200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jpe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jpe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19295" y="1195892"/>
            <a:ext cx="10918940" cy="9455310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665" t="0" r="-156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05179" y="8090781"/>
            <a:ext cx="4742962" cy="4392438"/>
            <a:chOff x="0" y="0"/>
            <a:chExt cx="580080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008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00804">
                  <a:moveTo>
                    <a:pt x="4250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50134" y="5372100"/>
                  </a:lnTo>
                  <a:lnTo>
                    <a:pt x="5800804" y="2686050"/>
                  </a:lnTo>
                  <a:lnTo>
                    <a:pt x="4250134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3602767" y="-3778684"/>
            <a:ext cx="10210354" cy="6226137"/>
            <a:chOff x="0" y="0"/>
            <a:chExt cx="8809804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0980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09803">
                  <a:moveTo>
                    <a:pt x="7259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134" y="5372100"/>
                  </a:lnTo>
                  <a:lnTo>
                    <a:pt x="8809803" y="2686050"/>
                  </a:lnTo>
                  <a:lnTo>
                    <a:pt x="725913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78837" y="1216657"/>
            <a:ext cx="7080463" cy="7853687"/>
            <a:chOff x="0" y="0"/>
            <a:chExt cx="9440617" cy="1047158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886460"/>
              <a:ext cx="9440617" cy="4585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20"/>
                </a:lnSpc>
              </a:pPr>
              <a:r>
                <a:rPr lang="en-US" sz="2800" b="true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Team members :</a:t>
              </a:r>
            </a:p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Elia Mamdouh</a:t>
              </a:r>
            </a:p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Rawan El Ashmawy</a:t>
              </a:r>
            </a:p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Engy Sameh</a:t>
              </a:r>
            </a:p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Sama Samy</a:t>
              </a:r>
            </a:p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Omar Adel</a:t>
              </a:r>
            </a:p>
            <a:p>
              <a:pPr algn="just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 u="none">
                  <a:solidFill>
                    <a:srgbClr val="000000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Date: </a:t>
              </a:r>
              <a:r>
                <a:rPr lang="en-US" sz="2800" u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August 23,2024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5250"/>
              <a:ext cx="9440617" cy="4971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US" b="true" sz="9999" spc="299">
                  <a:solidFill>
                    <a:srgbClr val="1836B2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OFFICE FLOW</a:t>
              </a:r>
            </a:p>
            <a:p>
              <a:pPr algn="l" marL="0" indent="0" lvl="0">
                <a:lnSpc>
                  <a:spcPts val="3740"/>
                </a:lnSpc>
              </a:pPr>
              <a:r>
                <a:rPr lang="en-US" b="true" sz="3400" spc="102">
                  <a:solidFill>
                    <a:srgbClr val="1836B2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DIH BRIDGE PROGRAM GRADUCATION PROJECT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00" y="9458325"/>
            <a:ext cx="19280880" cy="1312977"/>
            <a:chOff x="0" y="0"/>
            <a:chExt cx="25707840" cy="1750636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30550" cy="41868551"/>
              </a:xfrm>
              <a:custGeom>
                <a:avLst/>
                <a:gdLst/>
                <a:ahLst/>
                <a:cxnLst/>
                <a:rect r="r" b="b" t="t" l="l"/>
                <a:pathLst>
                  <a:path h="41868551" w="3130550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66088" cy="1750636"/>
            </a:xfrm>
            <a:custGeom>
              <a:avLst/>
              <a:gdLst/>
              <a:ahLst/>
              <a:cxnLst/>
              <a:rect r="r" b="b" t="t" l="l"/>
              <a:pathLst>
                <a:path h="1750636" w="3066088">
                  <a:moveTo>
                    <a:pt x="0" y="0"/>
                  </a:moveTo>
                  <a:lnTo>
                    <a:pt x="3066088" y="0"/>
                  </a:lnTo>
                  <a:lnTo>
                    <a:pt x="3066088" y="1750636"/>
                  </a:lnTo>
                  <a:lnTo>
                    <a:pt x="0" y="1750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4800" y="9610725"/>
            <a:ext cx="19280880" cy="1312977"/>
            <a:chOff x="0" y="0"/>
            <a:chExt cx="25707840" cy="1750636"/>
          </a:xfrm>
        </p:grpSpPr>
        <p:grpSp>
          <p:nvGrpSpPr>
            <p:cNvPr name="Group 7" id="7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41868551"/>
              </a:xfrm>
              <a:custGeom>
                <a:avLst/>
                <a:gdLst/>
                <a:ahLst/>
                <a:cxnLst/>
                <a:rect r="r" b="b" t="t" l="l"/>
                <a:pathLst>
                  <a:path h="41868551" w="3130550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66088" cy="1750636"/>
            </a:xfrm>
            <a:custGeom>
              <a:avLst/>
              <a:gdLst/>
              <a:ahLst/>
              <a:cxnLst/>
              <a:rect r="r" b="b" t="t" l="l"/>
              <a:pathLst>
                <a:path h="1750636" w="3066088">
                  <a:moveTo>
                    <a:pt x="0" y="0"/>
                  </a:moveTo>
                  <a:lnTo>
                    <a:pt x="3066088" y="0"/>
                  </a:lnTo>
                  <a:lnTo>
                    <a:pt x="3066088" y="1750636"/>
                  </a:lnTo>
                  <a:lnTo>
                    <a:pt x="0" y="1750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247421" y="5971966"/>
            <a:ext cx="5716078" cy="3245972"/>
          </a:xfrm>
          <a:custGeom>
            <a:avLst/>
            <a:gdLst/>
            <a:ahLst/>
            <a:cxnLst/>
            <a:rect r="r" b="b" t="t" l="l"/>
            <a:pathLst>
              <a:path h="3245972" w="5716078">
                <a:moveTo>
                  <a:pt x="0" y="0"/>
                </a:moveTo>
                <a:lnTo>
                  <a:pt x="5716078" y="0"/>
                </a:lnTo>
                <a:lnTo>
                  <a:pt x="5716078" y="3245973"/>
                </a:lnTo>
                <a:lnTo>
                  <a:pt x="0" y="3245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11137" y="3552533"/>
            <a:ext cx="3816334" cy="5863082"/>
          </a:xfrm>
          <a:custGeom>
            <a:avLst/>
            <a:gdLst/>
            <a:ahLst/>
            <a:cxnLst/>
            <a:rect r="r" b="b" t="t" l="l"/>
            <a:pathLst>
              <a:path h="5863082" w="3816334">
                <a:moveTo>
                  <a:pt x="0" y="0"/>
                </a:moveTo>
                <a:lnTo>
                  <a:pt x="3816333" y="0"/>
                </a:lnTo>
                <a:lnTo>
                  <a:pt x="3816333" y="5863083"/>
                </a:lnTo>
                <a:lnTo>
                  <a:pt x="0" y="5863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0716" y="5385716"/>
            <a:ext cx="4406395" cy="4029900"/>
          </a:xfrm>
          <a:custGeom>
            <a:avLst/>
            <a:gdLst/>
            <a:ahLst/>
            <a:cxnLst/>
            <a:rect r="r" b="b" t="t" l="l"/>
            <a:pathLst>
              <a:path h="4029900" w="4406395">
                <a:moveTo>
                  <a:pt x="0" y="0"/>
                </a:moveTo>
                <a:lnTo>
                  <a:pt x="4406396" y="0"/>
                </a:lnTo>
                <a:lnTo>
                  <a:pt x="4406396" y="4029900"/>
                </a:lnTo>
                <a:lnTo>
                  <a:pt x="0" y="4029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9010" y="2577729"/>
            <a:ext cx="17711387" cy="433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                                                           Collaborative </a:t>
            </a:r>
            <a:r>
              <a:rPr lang="en-US" sz="307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and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adaptive</a:t>
            </a: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                                                      Viewing team schedule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Dynamic </a:t>
            </a: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Data-driven</a:t>
            </a: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     Analytics screen                                                                       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Strealined </a:t>
            </a: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responsive</a:t>
            </a:r>
            <a:r>
              <a:rPr lang="en-US" sz="307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way for                                        </a:t>
            </a: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                                                                                                           the manager to accept requests</a:t>
            </a: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 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</a:p>
          <a:p>
            <a:pPr algn="l">
              <a:lnSpc>
                <a:spcPts val="4310"/>
              </a:lnSpc>
            </a:pPr>
            <a:r>
              <a:rPr lang="en-US" b="true" sz="3079" spc="15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    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09010" y="387502"/>
            <a:ext cx="15172521" cy="1985440"/>
            <a:chOff x="0" y="0"/>
            <a:chExt cx="20230028" cy="264725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20230028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000000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Features that OfficeFlow Offers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999554"/>
              <a:ext cx="20230028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b="true" sz="3000" spc="-60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In this section we will show what our application offers to stand out!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543" y="322164"/>
            <a:ext cx="19769711" cy="19769711"/>
          </a:xfrm>
          <a:custGeom>
            <a:avLst/>
            <a:gdLst/>
            <a:ahLst/>
            <a:cxnLst/>
            <a:rect r="r" b="b" t="t" l="l"/>
            <a:pathLst>
              <a:path h="19769711" w="19769711">
                <a:moveTo>
                  <a:pt x="0" y="0"/>
                </a:moveTo>
                <a:lnTo>
                  <a:pt x="19769711" y="0"/>
                </a:lnTo>
                <a:lnTo>
                  <a:pt x="19769711" y="19769711"/>
                </a:lnTo>
                <a:lnTo>
                  <a:pt x="0" y="1976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37813" y="-7255740"/>
            <a:ext cx="9065379" cy="9065379"/>
          </a:xfrm>
          <a:custGeom>
            <a:avLst/>
            <a:gdLst/>
            <a:ahLst/>
            <a:cxnLst/>
            <a:rect r="r" b="b" t="t" l="l"/>
            <a:pathLst>
              <a:path h="9065379" w="9065379">
                <a:moveTo>
                  <a:pt x="0" y="0"/>
                </a:moveTo>
                <a:lnTo>
                  <a:pt x="9065379" y="0"/>
                </a:lnTo>
                <a:lnTo>
                  <a:pt x="9065379" y="9065378"/>
                </a:lnTo>
                <a:lnTo>
                  <a:pt x="0" y="90653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807" y="3675822"/>
            <a:ext cx="3100573" cy="871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595795">
            <a:off x="9986040" y="176346"/>
            <a:ext cx="6291068" cy="12447959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61009" t="-52288" r="-5886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658277">
            <a:off x="15603326" y="6600532"/>
            <a:ext cx="2172725" cy="2657768"/>
          </a:xfrm>
          <a:custGeom>
            <a:avLst/>
            <a:gdLst/>
            <a:ahLst/>
            <a:cxnLst/>
            <a:rect r="r" b="b" t="t" l="l"/>
            <a:pathLst>
              <a:path h="2657768" w="2172725">
                <a:moveTo>
                  <a:pt x="0" y="0"/>
                </a:moveTo>
                <a:lnTo>
                  <a:pt x="2172725" y="0"/>
                </a:lnTo>
                <a:lnTo>
                  <a:pt x="2172725" y="2657768"/>
                </a:lnTo>
                <a:lnTo>
                  <a:pt x="0" y="2657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66529" y="866499"/>
            <a:ext cx="2967843" cy="2771224"/>
          </a:xfrm>
          <a:custGeom>
            <a:avLst/>
            <a:gdLst/>
            <a:ahLst/>
            <a:cxnLst/>
            <a:rect r="r" b="b" t="t" l="l"/>
            <a:pathLst>
              <a:path h="2771224" w="2967843">
                <a:moveTo>
                  <a:pt x="0" y="0"/>
                </a:moveTo>
                <a:lnTo>
                  <a:pt x="2967843" y="0"/>
                </a:lnTo>
                <a:lnTo>
                  <a:pt x="2967843" y="2771223"/>
                </a:lnTo>
                <a:lnTo>
                  <a:pt x="0" y="27712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9053" y="1246393"/>
            <a:ext cx="8115177" cy="119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70"/>
              </a:lnSpc>
            </a:pPr>
            <a:r>
              <a:rPr lang="en-US" b="true" sz="770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OUR FUTURE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930" y="2381669"/>
            <a:ext cx="8115300" cy="111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83"/>
              </a:lnSpc>
            </a:pPr>
            <a:r>
              <a:rPr lang="en-US" b="true" sz="7167">
                <a:solidFill>
                  <a:srgbClr val="47C5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UPDATES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0964" y="4229502"/>
            <a:ext cx="8473036" cy="478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4"/>
              </a:lnSpc>
            </a:pPr>
          </a:p>
          <a:p>
            <a:pPr algn="just" marL="666197" indent="-333098" lvl="1">
              <a:lnSpc>
                <a:spcPts val="3394"/>
              </a:lnSpc>
              <a:buFont typeface="Arial"/>
              <a:buChar char="•"/>
            </a:pPr>
            <a:r>
              <a:rPr lang="en-US" sz="308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the system where manager can give employees feedback on their work</a:t>
            </a:r>
          </a:p>
          <a:p>
            <a:pPr algn="just">
              <a:lnSpc>
                <a:spcPts val="3394"/>
              </a:lnSpc>
            </a:pPr>
          </a:p>
          <a:p>
            <a:pPr algn="just" marL="666197" indent="-333098" lvl="1">
              <a:lnSpc>
                <a:spcPts val="3394"/>
              </a:lnSpc>
              <a:buFont typeface="Arial"/>
              <a:buChar char="•"/>
            </a:pPr>
            <a:r>
              <a:rPr lang="en-US" sz="308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 leave requests, time off, and vacation days to create a one-stop shop.</a:t>
            </a:r>
          </a:p>
          <a:p>
            <a:pPr algn="just">
              <a:lnSpc>
                <a:spcPts val="3394"/>
              </a:lnSpc>
            </a:pPr>
          </a:p>
          <a:p>
            <a:pPr algn="just" marL="666197" indent="-333098" lvl="1">
              <a:lnSpc>
                <a:spcPts val="3394"/>
              </a:lnSpc>
              <a:buFont typeface="Arial"/>
              <a:buChar char="•"/>
            </a:pPr>
            <a:r>
              <a:rPr lang="en-US" sz="308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308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ync with personal calendars</a:t>
            </a:r>
          </a:p>
          <a:p>
            <a:pPr algn="just">
              <a:lnSpc>
                <a:spcPts val="3394"/>
              </a:lnSpc>
            </a:pPr>
          </a:p>
          <a:p>
            <a:pPr algn="just" marL="666197" indent="-333098" lvl="1">
              <a:lnSpc>
                <a:spcPts val="3394"/>
              </a:lnSpc>
              <a:buFont typeface="Arial"/>
              <a:buChar char="•"/>
            </a:pPr>
            <a:r>
              <a:rPr lang="en-US" sz="308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with existing HR and payroll systems.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4499497" y="8845550"/>
            <a:ext cx="4861571" cy="4861571"/>
          </a:xfrm>
          <a:custGeom>
            <a:avLst/>
            <a:gdLst/>
            <a:ahLst/>
            <a:cxnLst/>
            <a:rect r="r" b="b" t="t" l="l"/>
            <a:pathLst>
              <a:path h="4861571" w="4861571">
                <a:moveTo>
                  <a:pt x="0" y="0"/>
                </a:moveTo>
                <a:lnTo>
                  <a:pt x="4861571" y="0"/>
                </a:lnTo>
                <a:lnTo>
                  <a:pt x="4861571" y="4861571"/>
                </a:lnTo>
                <a:lnTo>
                  <a:pt x="0" y="48615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98931"/>
          </a:xfrm>
          <a:custGeom>
            <a:avLst/>
            <a:gdLst/>
            <a:ahLst/>
            <a:cxnLst/>
            <a:rect r="r" b="b" t="t" l="l"/>
            <a:pathLst>
              <a:path h="10498931" w="18288000">
                <a:moveTo>
                  <a:pt x="0" y="0"/>
                </a:moveTo>
                <a:lnTo>
                  <a:pt x="18288000" y="0"/>
                </a:lnTo>
                <a:lnTo>
                  <a:pt x="18288000" y="10498931"/>
                </a:lnTo>
                <a:lnTo>
                  <a:pt x="0" y="10498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36" r="0" b="-701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9926" y="4602162"/>
            <a:ext cx="14548148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LET US SHOW YOU A LIVE DEMO </a:t>
            </a:r>
          </a:p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OF OUR APPLICATION!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099" y="1273708"/>
            <a:ext cx="8937630" cy="7739584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2314816" y="-2086793"/>
            <a:ext cx="6208021" cy="4173585"/>
            <a:chOff x="0" y="0"/>
            <a:chExt cx="7990758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90758" cy="5372100"/>
            </a:xfrm>
            <a:custGeom>
              <a:avLst/>
              <a:gdLst/>
              <a:ahLst/>
              <a:cxnLst/>
              <a:rect r="r" b="b" t="t" l="l"/>
              <a:pathLst>
                <a:path h="5372100" w="7990758">
                  <a:moveTo>
                    <a:pt x="644008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440088" y="5372100"/>
                  </a:lnTo>
                  <a:lnTo>
                    <a:pt x="7990758" y="2686050"/>
                  </a:lnTo>
                  <a:lnTo>
                    <a:pt x="6440088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093063" y="7283541"/>
            <a:ext cx="2963586" cy="3459503"/>
            <a:chOff x="0" y="0"/>
            <a:chExt cx="4602013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02013" cy="5372100"/>
            </a:xfrm>
            <a:custGeom>
              <a:avLst/>
              <a:gdLst/>
              <a:ahLst/>
              <a:cxnLst/>
              <a:rect r="r" b="b" t="t" l="l"/>
              <a:pathLst>
                <a:path h="5372100" w="4602013">
                  <a:moveTo>
                    <a:pt x="30513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051343" y="5372100"/>
                  </a:lnTo>
                  <a:lnTo>
                    <a:pt x="4602013" y="2686050"/>
                  </a:lnTo>
                  <a:lnTo>
                    <a:pt x="3051343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3855352"/>
            <a:ext cx="8115300" cy="2576296"/>
            <a:chOff x="0" y="0"/>
            <a:chExt cx="10820400" cy="34350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0820400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 u="none">
                  <a:solidFill>
                    <a:srgbClr val="1836B2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Thank you!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26962"/>
              <a:ext cx="8441394" cy="1308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b="true" sz="3000" spc="-60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For taking the time to be a part of our presentation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0131" y="2000129"/>
            <a:ext cx="9964391" cy="114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b="true" sz="8000" u="none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Today's Agenda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741037" y="-1217562"/>
            <a:ext cx="9852713" cy="11676274"/>
            <a:chOff x="0" y="0"/>
            <a:chExt cx="13136951" cy="15568366"/>
          </a:xfrm>
        </p:grpSpPr>
        <p:sp>
          <p:nvSpPr>
            <p:cNvPr name="Freeform 4" id="4"/>
            <p:cNvSpPr/>
            <p:nvPr/>
          </p:nvSpPr>
          <p:spPr>
            <a:xfrm flipH="false" flipV="true" rot="0">
              <a:off x="0" y="0"/>
              <a:ext cx="10199044" cy="5823319"/>
            </a:xfrm>
            <a:custGeom>
              <a:avLst/>
              <a:gdLst/>
              <a:ahLst/>
              <a:cxnLst/>
              <a:rect r="r" b="b" t="t" l="l"/>
              <a:pathLst>
                <a:path h="5823319" w="10199044">
                  <a:moveTo>
                    <a:pt x="0" y="5823319"/>
                  </a:moveTo>
                  <a:lnTo>
                    <a:pt x="10199044" y="5823319"/>
                  </a:lnTo>
                  <a:lnTo>
                    <a:pt x="10199044" y="0"/>
                  </a:lnTo>
                  <a:lnTo>
                    <a:pt x="0" y="0"/>
                  </a:lnTo>
                  <a:lnTo>
                    <a:pt x="0" y="582331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-10800000">
              <a:off x="2115666" y="3513875"/>
              <a:ext cx="11021285" cy="12054491"/>
              <a:chOff x="0" y="0"/>
              <a:chExt cx="4911651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91165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4911651">
                    <a:moveTo>
                      <a:pt x="33609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60981" y="5372100"/>
                    </a:lnTo>
                    <a:lnTo>
                      <a:pt x="4911651" y="2686050"/>
                    </a:lnTo>
                    <a:lnTo>
                      <a:pt x="336098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20131" y="3146304"/>
          <a:ext cx="14642833" cy="6540712"/>
        </p:xfrm>
        <a:graphic>
          <a:graphicData uri="http://schemas.openxmlformats.org/drawingml/2006/table">
            <a:tbl>
              <a:tblPr/>
              <a:tblGrid>
                <a:gridCol w="7862775"/>
                <a:gridCol w="6780057"/>
              </a:tblGrid>
              <a:tr h="27080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I. I</a:t>
                      </a: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ntroduction to the app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II. P</a:t>
                      </a: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roblem Statement and its 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3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III. T</a:t>
                      </a: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ools and Methodologies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I</a:t>
                      </a: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V. F</a:t>
                      </a: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eatures that OfficeFlow Offers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33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V. </a:t>
                      </a: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Live Demo for OfficeFlow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VI</a:t>
                      </a:r>
                      <a:r>
                        <a:rPr lang="en-US" sz="3999" b="true">
                          <a:solidFill>
                            <a:srgbClr val="000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. Future Updates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629342" y="-259279"/>
            <a:ext cx="7945947" cy="3511798"/>
            <a:chOff x="0" y="0"/>
            <a:chExt cx="12155147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55147" cy="5372100"/>
            </a:xfrm>
            <a:custGeom>
              <a:avLst/>
              <a:gdLst/>
              <a:ahLst/>
              <a:cxnLst/>
              <a:rect r="r" b="b" t="t" l="l"/>
              <a:pathLst>
                <a:path h="5372100" w="12155147">
                  <a:moveTo>
                    <a:pt x="1060447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604477" y="5372100"/>
                  </a:lnTo>
                  <a:lnTo>
                    <a:pt x="12155147" y="2686050"/>
                  </a:lnTo>
                  <a:lnTo>
                    <a:pt x="10604477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711064" y="1260868"/>
            <a:ext cx="10221239" cy="3018191"/>
            <a:chOff x="0" y="0"/>
            <a:chExt cx="13628319" cy="402425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3628319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1836B2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Introduction to Our APP!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76555"/>
              <a:ext cx="11896833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51947" y="5143500"/>
          <a:ext cx="15748711" cy="3968303"/>
        </p:xfrm>
        <a:graphic>
          <a:graphicData uri="http://schemas.openxmlformats.org/drawingml/2006/table">
            <a:tbl>
              <a:tblPr/>
              <a:tblGrid>
                <a:gridCol w="15748711"/>
              </a:tblGrid>
              <a:tr h="3968303">
                <a:tc>
                  <a:txBody>
                    <a:bodyPr anchor="t" rtlCol="false"/>
                    <a:lstStyle/>
                    <a:p>
                      <a:pPr algn="just" marL="798820" indent="-399410" lvl="1">
                        <a:lnSpc>
                          <a:spcPts val="51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What </a:t>
                      </a:r>
                      <a:endParaRPr lang="en-US" sz="1100"/>
                    </a:p>
                    <a:p>
                      <a:pPr algn="just" marL="798820" indent="-399410" lvl="1">
                        <a:lnSpc>
                          <a:spcPts val="5179"/>
                        </a:lnSpc>
                        <a:buFont typeface="Arial"/>
                        <a:buChar char="•"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How</a:t>
                      </a:r>
                    </a:p>
                    <a:p>
                      <a:pPr algn="just" marL="798820" indent="-399410" lvl="1">
                        <a:lnSpc>
                          <a:spcPts val="5179"/>
                        </a:lnSpc>
                        <a:buFont typeface="Arial"/>
                        <a:buChar char="•"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Who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6206" y="4109268"/>
            <a:ext cx="730929" cy="780713"/>
            <a:chOff x="0" y="0"/>
            <a:chExt cx="556051" cy="5939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051" cy="593924"/>
            </a:xfrm>
            <a:custGeom>
              <a:avLst/>
              <a:gdLst/>
              <a:ahLst/>
              <a:cxnLst/>
              <a:rect r="r" b="b" t="t" l="l"/>
              <a:pathLst>
                <a:path h="593924" w="556051">
                  <a:moveTo>
                    <a:pt x="431591" y="59690"/>
                  </a:moveTo>
                  <a:cubicBezTo>
                    <a:pt x="467151" y="59690"/>
                    <a:pt x="496361" y="88900"/>
                    <a:pt x="496361" y="124460"/>
                  </a:cubicBezTo>
                  <a:lnTo>
                    <a:pt x="496361" y="469464"/>
                  </a:lnTo>
                  <a:cubicBezTo>
                    <a:pt x="496361" y="505024"/>
                    <a:pt x="467151" y="534234"/>
                    <a:pt x="431591" y="534234"/>
                  </a:cubicBezTo>
                  <a:lnTo>
                    <a:pt x="124460" y="534234"/>
                  </a:lnTo>
                  <a:cubicBezTo>
                    <a:pt x="88900" y="534234"/>
                    <a:pt x="59690" y="505024"/>
                    <a:pt x="59690" y="4694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31591" y="59690"/>
                  </a:lnTo>
                  <a:moveTo>
                    <a:pt x="4315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69464"/>
                  </a:lnTo>
                  <a:cubicBezTo>
                    <a:pt x="0" y="538044"/>
                    <a:pt x="55880" y="593924"/>
                    <a:pt x="124460" y="593924"/>
                  </a:cubicBezTo>
                  <a:lnTo>
                    <a:pt x="431591" y="593924"/>
                  </a:lnTo>
                  <a:cubicBezTo>
                    <a:pt x="500171" y="593924"/>
                    <a:pt x="556051" y="538044"/>
                    <a:pt x="556051" y="469464"/>
                  </a:cubicBezTo>
                  <a:lnTo>
                    <a:pt x="556051" y="124460"/>
                  </a:lnTo>
                  <a:cubicBezTo>
                    <a:pt x="556051" y="55880"/>
                    <a:pt x="500171" y="0"/>
                    <a:pt x="4315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Freeform 5" id="5"/>
          <p:cNvSpPr/>
          <p:nvPr/>
        </p:nvSpPr>
        <p:spPr>
          <a:xfrm flipH="true" flipV="true" rot="0">
            <a:off x="0" y="-1169840"/>
            <a:ext cx="5660104" cy="3231734"/>
          </a:xfrm>
          <a:custGeom>
            <a:avLst/>
            <a:gdLst/>
            <a:ahLst/>
            <a:cxnLst/>
            <a:rect r="r" b="b" t="t" l="l"/>
            <a:pathLst>
              <a:path h="3231734" w="566010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34860" y="2668837"/>
            <a:ext cx="6950781" cy="3482705"/>
            <a:chOff x="0" y="0"/>
            <a:chExt cx="9267709" cy="464360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9267709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1836B2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Problem Statement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466" y="3407685"/>
              <a:ext cx="8526526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this section we will talk about the problems that our application solves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046127" y="5283195"/>
            <a:ext cx="9877832" cy="237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2569" indent="-471284" lvl="1">
              <a:lnSpc>
                <a:spcPts val="6112"/>
              </a:lnSpc>
              <a:buFont typeface="Arial"/>
              <a:buChar char="•"/>
            </a:pPr>
            <a:r>
              <a:rPr lang="en-US" sz="43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 management</a:t>
            </a:r>
          </a:p>
          <a:p>
            <a:pPr algn="l" marL="942569" indent="-471284" lvl="1">
              <a:lnSpc>
                <a:spcPts val="6112"/>
              </a:lnSpc>
              <a:buFont typeface="Arial"/>
              <a:buChar char="•"/>
            </a:pPr>
            <a:r>
              <a:rPr lang="en-US" sz="43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Adjusting WFH days</a:t>
            </a:r>
          </a:p>
          <a:p>
            <a:pPr algn="l" marL="942569" indent="-471284" lvl="1">
              <a:lnSpc>
                <a:spcPts val="6112"/>
              </a:lnSpc>
              <a:buFont typeface="Arial"/>
              <a:buChar char="•"/>
            </a:pPr>
            <a:r>
              <a:rPr lang="en-US" sz="43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Manager-employee communication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85641" y="3937818"/>
            <a:ext cx="8249340" cy="80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0"/>
              </a:lnSpc>
              <a:spcBef>
                <a:spcPct val="0"/>
              </a:spcBef>
            </a:pPr>
            <a:r>
              <a:rPr lang="en-US" b="true" sz="422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4849" y="2740722"/>
            <a:ext cx="6950781" cy="3482705"/>
            <a:chOff x="0" y="0"/>
            <a:chExt cx="9267709" cy="46436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9267709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1836B2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Proposed Solutions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7466" y="3407685"/>
              <a:ext cx="8526526" cy="123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 decided to propose a solution that will do the following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Freeform 6" id="6"/>
          <p:cNvSpPr/>
          <p:nvPr/>
        </p:nvSpPr>
        <p:spPr>
          <a:xfrm flipH="true" flipV="true" rot="0">
            <a:off x="0" y="-1169840"/>
            <a:ext cx="5660104" cy="3231734"/>
          </a:xfrm>
          <a:custGeom>
            <a:avLst/>
            <a:gdLst/>
            <a:ahLst/>
            <a:cxnLst/>
            <a:rect r="r" b="b" t="t" l="l"/>
            <a:pathLst>
              <a:path h="3231734" w="566010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39780" y="3348390"/>
            <a:ext cx="766177" cy="818362"/>
            <a:chOff x="0" y="0"/>
            <a:chExt cx="556051" cy="5939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6051" cy="593924"/>
            </a:xfrm>
            <a:custGeom>
              <a:avLst/>
              <a:gdLst/>
              <a:ahLst/>
              <a:cxnLst/>
              <a:rect r="r" b="b" t="t" l="l"/>
              <a:pathLst>
                <a:path h="593924" w="556051">
                  <a:moveTo>
                    <a:pt x="431591" y="59690"/>
                  </a:moveTo>
                  <a:cubicBezTo>
                    <a:pt x="467151" y="59690"/>
                    <a:pt x="496361" y="88900"/>
                    <a:pt x="496361" y="124460"/>
                  </a:cubicBezTo>
                  <a:lnTo>
                    <a:pt x="496361" y="469464"/>
                  </a:lnTo>
                  <a:cubicBezTo>
                    <a:pt x="496361" y="505024"/>
                    <a:pt x="467151" y="534234"/>
                    <a:pt x="431591" y="534234"/>
                  </a:cubicBezTo>
                  <a:lnTo>
                    <a:pt x="124460" y="534234"/>
                  </a:lnTo>
                  <a:cubicBezTo>
                    <a:pt x="88900" y="534234"/>
                    <a:pt x="59690" y="505024"/>
                    <a:pt x="59690" y="46946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31591" y="59690"/>
                  </a:lnTo>
                  <a:moveTo>
                    <a:pt x="4315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69464"/>
                  </a:lnTo>
                  <a:cubicBezTo>
                    <a:pt x="0" y="538044"/>
                    <a:pt x="55880" y="593924"/>
                    <a:pt x="124460" y="593924"/>
                  </a:cubicBezTo>
                  <a:lnTo>
                    <a:pt x="431591" y="593924"/>
                  </a:lnTo>
                  <a:cubicBezTo>
                    <a:pt x="500171" y="593924"/>
                    <a:pt x="556051" y="538044"/>
                    <a:pt x="556051" y="469464"/>
                  </a:cubicBezTo>
                  <a:lnTo>
                    <a:pt x="556051" y="124460"/>
                  </a:lnTo>
                  <a:cubicBezTo>
                    <a:pt x="556051" y="55880"/>
                    <a:pt x="500171" y="0"/>
                    <a:pt x="4315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534148" y="5264654"/>
            <a:ext cx="8647155" cy="238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2761" indent="-471380" lvl="1">
              <a:lnSpc>
                <a:spcPts val="6113"/>
              </a:lnSpc>
              <a:buFont typeface="Arial"/>
              <a:buChar char="•"/>
            </a:pPr>
            <a:r>
              <a:rPr lang="en-US" sz="43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 management</a:t>
            </a:r>
          </a:p>
          <a:p>
            <a:pPr algn="l" marL="942761" indent="-471380" lvl="1">
              <a:lnSpc>
                <a:spcPts val="6113"/>
              </a:lnSpc>
              <a:buFont typeface="Arial"/>
              <a:buChar char="•"/>
            </a:pPr>
            <a:r>
              <a:rPr lang="en-US" sz="43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 tracking</a:t>
            </a:r>
          </a:p>
          <a:p>
            <a:pPr algn="l" marL="942761" indent="-471380" lvl="1">
              <a:lnSpc>
                <a:spcPts val="6113"/>
              </a:lnSpc>
              <a:buFont typeface="Arial"/>
              <a:buChar char="•"/>
            </a:pPr>
            <a:r>
              <a:rPr lang="en-US" sz="436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communication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15630" y="4310625"/>
            <a:ext cx="8647155" cy="81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2"/>
              </a:lnSpc>
              <a:spcBef>
                <a:spcPct val="0"/>
              </a:spcBef>
            </a:pPr>
            <a:r>
              <a:rPr lang="en-US" b="true" sz="421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Solutions that our app solved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6530" y="-229694"/>
            <a:ext cx="2755230" cy="6531045"/>
            <a:chOff x="0" y="0"/>
            <a:chExt cx="3673639" cy="870806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-65231" y="4969189"/>
              <a:ext cx="3804101" cy="3673639"/>
              <a:chOff x="0" y="0"/>
              <a:chExt cx="5562879" cy="53721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86C7ED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5400000">
              <a:off x="-65231" y="4969189"/>
              <a:ext cx="3804101" cy="3673639"/>
              <a:chOff x="0" y="0"/>
              <a:chExt cx="5562879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86C7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5400000">
              <a:off x="-65231" y="2553759"/>
              <a:ext cx="3804101" cy="3673639"/>
              <a:chOff x="0" y="0"/>
              <a:chExt cx="5562879" cy="5372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5400000">
              <a:off x="-65231" y="65231"/>
              <a:ext cx="3804101" cy="3673639"/>
              <a:chOff x="0" y="0"/>
              <a:chExt cx="5562879" cy="53721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2863807" y="4503328"/>
            <a:ext cx="3596046" cy="3596046"/>
          </a:xfrm>
          <a:custGeom>
            <a:avLst/>
            <a:gdLst/>
            <a:ahLst/>
            <a:cxnLst/>
            <a:rect r="r" b="b" t="t" l="l"/>
            <a:pathLst>
              <a:path h="3596046" w="3596046">
                <a:moveTo>
                  <a:pt x="0" y="0"/>
                </a:moveTo>
                <a:lnTo>
                  <a:pt x="3596046" y="0"/>
                </a:lnTo>
                <a:lnTo>
                  <a:pt x="3596046" y="3596045"/>
                </a:lnTo>
                <a:lnTo>
                  <a:pt x="0" y="3596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82046" y="601036"/>
            <a:ext cx="1687257" cy="1799264"/>
          </a:xfrm>
          <a:custGeom>
            <a:avLst/>
            <a:gdLst/>
            <a:ahLst/>
            <a:cxnLst/>
            <a:rect r="r" b="b" t="t" l="l"/>
            <a:pathLst>
              <a:path h="1799264" w="1687257">
                <a:moveTo>
                  <a:pt x="0" y="0"/>
                </a:moveTo>
                <a:lnTo>
                  <a:pt x="1687256" y="0"/>
                </a:lnTo>
                <a:lnTo>
                  <a:pt x="1687256" y="1799264"/>
                </a:lnTo>
                <a:lnTo>
                  <a:pt x="0" y="1799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85" t="-14940" r="-1128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29915" y="5143500"/>
            <a:ext cx="7879573" cy="1727255"/>
          </a:xfrm>
          <a:custGeom>
            <a:avLst/>
            <a:gdLst/>
            <a:ahLst/>
            <a:cxnLst/>
            <a:rect r="r" b="b" t="t" l="l"/>
            <a:pathLst>
              <a:path h="1727255" w="7879573">
                <a:moveTo>
                  <a:pt x="0" y="0"/>
                </a:moveTo>
                <a:lnTo>
                  <a:pt x="7879573" y="0"/>
                </a:lnTo>
                <a:lnTo>
                  <a:pt x="7879573" y="1727255"/>
                </a:lnTo>
                <a:lnTo>
                  <a:pt x="0" y="1727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57740" y="967310"/>
            <a:ext cx="15172521" cy="1985440"/>
            <a:chOff x="0" y="0"/>
            <a:chExt cx="20230028" cy="264725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20230028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000000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Tools and Technologies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999554"/>
              <a:ext cx="20230028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91779" y="2943225"/>
            <a:ext cx="155770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7200"/>
              </a:lnSpc>
              <a:spcBef>
                <a:spcPct val="0"/>
              </a:spcBef>
              <a:buAutoNum type="arabicPeriod" startAt="1"/>
            </a:pPr>
            <a:r>
              <a:rPr lang="en-US" sz="6000" spc="1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Front End: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95250" y="8285463"/>
            <a:ext cx="4333161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Android Studio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6530" y="-229694"/>
            <a:ext cx="2755230" cy="6531045"/>
            <a:chOff x="0" y="0"/>
            <a:chExt cx="3673639" cy="8708060"/>
          </a:xfrm>
        </p:grpSpPr>
        <p:grpSp>
          <p:nvGrpSpPr>
            <p:cNvPr name="Group 3" id="3"/>
            <p:cNvGrpSpPr/>
            <p:nvPr/>
          </p:nvGrpSpPr>
          <p:grpSpPr>
            <a:xfrm rot="-5400000">
              <a:off x="-65231" y="4969189"/>
              <a:ext cx="3804101" cy="3673639"/>
              <a:chOff x="0" y="0"/>
              <a:chExt cx="5562879" cy="53721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86C7ED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5400000">
              <a:off x="-65231" y="4969189"/>
              <a:ext cx="3804101" cy="3673639"/>
              <a:chOff x="0" y="0"/>
              <a:chExt cx="5562879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86C7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5400000">
              <a:off x="-65231" y="2553759"/>
              <a:ext cx="3804101" cy="3673639"/>
              <a:chOff x="0" y="0"/>
              <a:chExt cx="5562879" cy="5372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5400000">
              <a:off x="-65231" y="65231"/>
              <a:ext cx="3804101" cy="3673639"/>
              <a:chOff x="0" y="0"/>
              <a:chExt cx="5562879" cy="53721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62879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562879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4133542" y="4448295"/>
            <a:ext cx="2475521" cy="2187505"/>
          </a:xfrm>
          <a:custGeom>
            <a:avLst/>
            <a:gdLst/>
            <a:ahLst/>
            <a:cxnLst/>
            <a:rect r="r" b="b" t="t" l="l"/>
            <a:pathLst>
              <a:path h="2187505" w="2475521">
                <a:moveTo>
                  <a:pt x="0" y="0"/>
                </a:moveTo>
                <a:lnTo>
                  <a:pt x="2475520" y="0"/>
                </a:lnTo>
                <a:lnTo>
                  <a:pt x="2475520" y="2187505"/>
                </a:lnTo>
                <a:lnTo>
                  <a:pt x="0" y="2187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6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424441"/>
            <a:ext cx="2588747" cy="1643771"/>
          </a:xfrm>
          <a:custGeom>
            <a:avLst/>
            <a:gdLst/>
            <a:ahLst/>
            <a:cxnLst/>
            <a:rect r="r" b="b" t="t" l="l"/>
            <a:pathLst>
              <a:path h="1643771" w="2588747">
                <a:moveTo>
                  <a:pt x="0" y="0"/>
                </a:moveTo>
                <a:lnTo>
                  <a:pt x="2588747" y="0"/>
                </a:lnTo>
                <a:lnTo>
                  <a:pt x="2588747" y="1643771"/>
                </a:lnTo>
                <a:lnTo>
                  <a:pt x="0" y="1643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17" t="0" r="-1454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267950" y="7264602"/>
            <a:ext cx="1806977" cy="2009007"/>
          </a:xfrm>
          <a:custGeom>
            <a:avLst/>
            <a:gdLst/>
            <a:ahLst/>
            <a:cxnLst/>
            <a:rect r="r" b="b" t="t" l="l"/>
            <a:pathLst>
              <a:path h="2009007" w="1806977">
                <a:moveTo>
                  <a:pt x="0" y="0"/>
                </a:moveTo>
                <a:lnTo>
                  <a:pt x="1806978" y="0"/>
                </a:lnTo>
                <a:lnTo>
                  <a:pt x="1806978" y="2009007"/>
                </a:lnTo>
                <a:lnTo>
                  <a:pt x="0" y="2009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61930" y="3628814"/>
            <a:ext cx="1655517" cy="1638962"/>
          </a:xfrm>
          <a:custGeom>
            <a:avLst/>
            <a:gdLst/>
            <a:ahLst/>
            <a:cxnLst/>
            <a:rect r="r" b="b" t="t" l="l"/>
            <a:pathLst>
              <a:path h="1638962" w="1655517">
                <a:moveTo>
                  <a:pt x="0" y="0"/>
                </a:moveTo>
                <a:lnTo>
                  <a:pt x="1655517" y="0"/>
                </a:lnTo>
                <a:lnTo>
                  <a:pt x="1655517" y="1638961"/>
                </a:lnTo>
                <a:lnTo>
                  <a:pt x="0" y="1638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12701" y="5441766"/>
            <a:ext cx="3984342" cy="1081749"/>
          </a:xfrm>
          <a:custGeom>
            <a:avLst/>
            <a:gdLst/>
            <a:ahLst/>
            <a:cxnLst/>
            <a:rect r="r" b="b" t="t" l="l"/>
            <a:pathLst>
              <a:path h="1081749" w="3984342">
                <a:moveTo>
                  <a:pt x="0" y="0"/>
                </a:moveTo>
                <a:lnTo>
                  <a:pt x="3984343" y="0"/>
                </a:lnTo>
                <a:lnTo>
                  <a:pt x="3984343" y="1081749"/>
                </a:lnTo>
                <a:lnTo>
                  <a:pt x="0" y="108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98750" y="3765867"/>
            <a:ext cx="4908542" cy="1377633"/>
          </a:xfrm>
          <a:custGeom>
            <a:avLst/>
            <a:gdLst/>
            <a:ahLst/>
            <a:cxnLst/>
            <a:rect r="r" b="b" t="t" l="l"/>
            <a:pathLst>
              <a:path h="1377633" w="4908542">
                <a:moveTo>
                  <a:pt x="0" y="0"/>
                </a:moveTo>
                <a:lnTo>
                  <a:pt x="4908542" y="0"/>
                </a:lnTo>
                <a:lnTo>
                  <a:pt x="4908542" y="1377633"/>
                </a:lnTo>
                <a:lnTo>
                  <a:pt x="0" y="13776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46262" y="5542047"/>
            <a:ext cx="2601259" cy="1952446"/>
          </a:xfrm>
          <a:custGeom>
            <a:avLst/>
            <a:gdLst/>
            <a:ahLst/>
            <a:cxnLst/>
            <a:rect r="r" b="b" t="t" l="l"/>
            <a:pathLst>
              <a:path h="1952446" w="2601259">
                <a:moveTo>
                  <a:pt x="0" y="0"/>
                </a:moveTo>
                <a:lnTo>
                  <a:pt x="2601259" y="0"/>
                </a:lnTo>
                <a:lnTo>
                  <a:pt x="2601259" y="1952446"/>
                </a:lnTo>
                <a:lnTo>
                  <a:pt x="0" y="19524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82046" y="601036"/>
            <a:ext cx="1687257" cy="1799264"/>
          </a:xfrm>
          <a:custGeom>
            <a:avLst/>
            <a:gdLst/>
            <a:ahLst/>
            <a:cxnLst/>
            <a:rect r="r" b="b" t="t" l="l"/>
            <a:pathLst>
              <a:path h="1799264" w="1687257">
                <a:moveTo>
                  <a:pt x="0" y="0"/>
                </a:moveTo>
                <a:lnTo>
                  <a:pt x="1687256" y="0"/>
                </a:lnTo>
                <a:lnTo>
                  <a:pt x="1687256" y="1799264"/>
                </a:lnTo>
                <a:lnTo>
                  <a:pt x="0" y="17992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285" t="-14940" r="-11285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353021" y="7333140"/>
            <a:ext cx="4120675" cy="2381750"/>
          </a:xfrm>
          <a:custGeom>
            <a:avLst/>
            <a:gdLst/>
            <a:ahLst/>
            <a:cxnLst/>
            <a:rect r="r" b="b" t="t" l="l"/>
            <a:pathLst>
              <a:path h="2381750" w="4120675">
                <a:moveTo>
                  <a:pt x="0" y="0"/>
                </a:moveTo>
                <a:lnTo>
                  <a:pt x="4120675" y="0"/>
                </a:lnTo>
                <a:lnTo>
                  <a:pt x="4120675" y="2381750"/>
                </a:lnTo>
                <a:lnTo>
                  <a:pt x="0" y="2381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161476" y="6704490"/>
            <a:ext cx="2807949" cy="1977363"/>
          </a:xfrm>
          <a:custGeom>
            <a:avLst/>
            <a:gdLst/>
            <a:ahLst/>
            <a:cxnLst/>
            <a:rect r="r" b="b" t="t" l="l"/>
            <a:pathLst>
              <a:path h="1977363" w="2807949">
                <a:moveTo>
                  <a:pt x="0" y="0"/>
                </a:moveTo>
                <a:lnTo>
                  <a:pt x="2807950" y="0"/>
                </a:lnTo>
                <a:lnTo>
                  <a:pt x="2807950" y="1977362"/>
                </a:lnTo>
                <a:lnTo>
                  <a:pt x="0" y="19773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011347" y="8068212"/>
            <a:ext cx="1774806" cy="1774806"/>
          </a:xfrm>
          <a:custGeom>
            <a:avLst/>
            <a:gdLst/>
            <a:ahLst/>
            <a:cxnLst/>
            <a:rect r="r" b="b" t="t" l="l"/>
            <a:pathLst>
              <a:path h="1774806" w="1774806">
                <a:moveTo>
                  <a:pt x="0" y="0"/>
                </a:moveTo>
                <a:lnTo>
                  <a:pt x="1774806" y="0"/>
                </a:lnTo>
                <a:lnTo>
                  <a:pt x="1774806" y="1774806"/>
                </a:lnTo>
                <a:lnTo>
                  <a:pt x="0" y="17748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557740" y="967310"/>
            <a:ext cx="15172521" cy="1985440"/>
            <a:chOff x="0" y="0"/>
            <a:chExt cx="20230028" cy="264725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6675"/>
              <a:ext cx="20230028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000000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Tools and Technologies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999554"/>
              <a:ext cx="20230028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57740" y="2569103"/>
            <a:ext cx="1557704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 spc="179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2.Back-End:                     3.Other Services: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305925"/>
            <a:ext cx="19280880" cy="1312977"/>
            <a:chOff x="0" y="0"/>
            <a:chExt cx="25707840" cy="1750636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30550" cy="41868551"/>
              </a:xfrm>
              <a:custGeom>
                <a:avLst/>
                <a:gdLst/>
                <a:ahLst/>
                <a:cxnLst/>
                <a:rect r="r" b="b" t="t" l="l"/>
                <a:pathLst>
                  <a:path h="41868551" w="3130550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66088" cy="1750636"/>
            </a:xfrm>
            <a:custGeom>
              <a:avLst/>
              <a:gdLst/>
              <a:ahLst/>
              <a:cxnLst/>
              <a:rect r="r" b="b" t="t" l="l"/>
              <a:pathLst>
                <a:path h="1750636" w="3066088">
                  <a:moveTo>
                    <a:pt x="0" y="0"/>
                  </a:moveTo>
                  <a:lnTo>
                    <a:pt x="3066088" y="0"/>
                  </a:lnTo>
                  <a:lnTo>
                    <a:pt x="3066088" y="1750636"/>
                  </a:lnTo>
                  <a:lnTo>
                    <a:pt x="0" y="1750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104675" y="5832731"/>
            <a:ext cx="5110949" cy="3425569"/>
          </a:xfrm>
          <a:custGeom>
            <a:avLst/>
            <a:gdLst/>
            <a:ahLst/>
            <a:cxnLst/>
            <a:rect r="r" b="b" t="t" l="l"/>
            <a:pathLst>
              <a:path h="3425569" w="5110949">
                <a:moveTo>
                  <a:pt x="0" y="0"/>
                </a:moveTo>
                <a:lnTo>
                  <a:pt x="5110949" y="0"/>
                </a:lnTo>
                <a:lnTo>
                  <a:pt x="5110949" y="3425569"/>
                </a:lnTo>
                <a:lnTo>
                  <a:pt x="0" y="3425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15370" y="4619917"/>
            <a:ext cx="4457261" cy="4415273"/>
          </a:xfrm>
          <a:custGeom>
            <a:avLst/>
            <a:gdLst/>
            <a:ahLst/>
            <a:cxnLst/>
            <a:rect r="r" b="b" t="t" l="l"/>
            <a:pathLst>
              <a:path h="4415273" w="4457261">
                <a:moveTo>
                  <a:pt x="0" y="0"/>
                </a:moveTo>
                <a:lnTo>
                  <a:pt x="4457260" y="0"/>
                </a:lnTo>
                <a:lnTo>
                  <a:pt x="4457260" y="4415273"/>
                </a:lnTo>
                <a:lnTo>
                  <a:pt x="0" y="44152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5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2748" y="4967800"/>
            <a:ext cx="3169525" cy="4290500"/>
          </a:xfrm>
          <a:custGeom>
            <a:avLst/>
            <a:gdLst/>
            <a:ahLst/>
            <a:cxnLst/>
            <a:rect r="r" b="b" t="t" l="l"/>
            <a:pathLst>
              <a:path h="4290500" w="3169525">
                <a:moveTo>
                  <a:pt x="0" y="0"/>
                </a:moveTo>
                <a:lnTo>
                  <a:pt x="3169525" y="0"/>
                </a:lnTo>
                <a:lnTo>
                  <a:pt x="3169525" y="4290500"/>
                </a:lnTo>
                <a:lnTo>
                  <a:pt x="0" y="42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64" t="0" r="-8804" b="-367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4210" y="3450089"/>
            <a:ext cx="17798008" cy="270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                                                                      Modern </a:t>
            </a:r>
            <a:r>
              <a:rPr lang="en-US" sz="307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and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Secure </a:t>
            </a:r>
            <a:r>
              <a:rPr lang="en-US" sz="307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way                                                                                                                                                           </a:t>
            </a: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  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Fast </a:t>
            </a: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Unique</a:t>
            </a: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                               to log into the App</a:t>
            </a: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access to your calendar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                                                                                                    Easy </a:t>
            </a: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and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efficient                                        </a:t>
            </a: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.                                                                                                                        way  to submit a request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  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87629" y="855661"/>
            <a:ext cx="15172521" cy="1985440"/>
            <a:chOff x="0" y="0"/>
            <a:chExt cx="20230028" cy="26472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20230028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000000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Features that OfficeFlow Offers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99554"/>
              <a:ext cx="20230028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b="true" sz="3000" spc="-60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In this section we will show what our application offers to stand out!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305925"/>
            <a:ext cx="19280880" cy="1312977"/>
            <a:chOff x="0" y="0"/>
            <a:chExt cx="25707840" cy="1750636"/>
          </a:xfrm>
        </p:grpSpPr>
        <p:grpSp>
          <p:nvGrpSpPr>
            <p:cNvPr name="Group 3" id="3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30550" cy="41868551"/>
              </a:xfrm>
              <a:custGeom>
                <a:avLst/>
                <a:gdLst/>
                <a:ahLst/>
                <a:cxnLst/>
                <a:rect r="r" b="b" t="t" l="l"/>
                <a:pathLst>
                  <a:path h="41868551" w="3130550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66088" cy="1750636"/>
            </a:xfrm>
            <a:custGeom>
              <a:avLst/>
              <a:gdLst/>
              <a:ahLst/>
              <a:cxnLst/>
              <a:rect r="r" b="b" t="t" l="l"/>
              <a:pathLst>
                <a:path h="1750636" w="3066088">
                  <a:moveTo>
                    <a:pt x="0" y="0"/>
                  </a:moveTo>
                  <a:lnTo>
                    <a:pt x="3066088" y="0"/>
                  </a:lnTo>
                  <a:lnTo>
                    <a:pt x="3066088" y="1750636"/>
                  </a:lnTo>
                  <a:lnTo>
                    <a:pt x="0" y="1750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2400" y="9458325"/>
            <a:ext cx="19280880" cy="1312977"/>
            <a:chOff x="0" y="0"/>
            <a:chExt cx="25707840" cy="1750636"/>
          </a:xfrm>
        </p:grpSpPr>
        <p:grpSp>
          <p:nvGrpSpPr>
            <p:cNvPr name="Group 7" id="7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30550" cy="41868551"/>
              </a:xfrm>
              <a:custGeom>
                <a:avLst/>
                <a:gdLst/>
                <a:ahLst/>
                <a:cxnLst/>
                <a:rect r="r" b="b" t="t" l="l"/>
                <a:pathLst>
                  <a:path h="41868551" w="3130550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66088" cy="1750636"/>
            </a:xfrm>
            <a:custGeom>
              <a:avLst/>
              <a:gdLst/>
              <a:ahLst/>
              <a:cxnLst/>
              <a:rect r="r" b="b" t="t" l="l"/>
              <a:pathLst>
                <a:path h="1750636" w="3066088">
                  <a:moveTo>
                    <a:pt x="0" y="0"/>
                  </a:moveTo>
                  <a:lnTo>
                    <a:pt x="3066088" y="0"/>
                  </a:lnTo>
                  <a:lnTo>
                    <a:pt x="3066088" y="1750636"/>
                  </a:lnTo>
                  <a:lnTo>
                    <a:pt x="0" y="1750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6757193"/>
            <a:ext cx="5595621" cy="2548732"/>
          </a:xfrm>
          <a:custGeom>
            <a:avLst/>
            <a:gdLst/>
            <a:ahLst/>
            <a:cxnLst/>
            <a:rect r="r" b="b" t="t" l="l"/>
            <a:pathLst>
              <a:path h="2548732" w="5595621">
                <a:moveTo>
                  <a:pt x="0" y="0"/>
                </a:moveTo>
                <a:lnTo>
                  <a:pt x="5595621" y="0"/>
                </a:lnTo>
                <a:lnTo>
                  <a:pt x="5595621" y="2548732"/>
                </a:lnTo>
                <a:lnTo>
                  <a:pt x="0" y="2548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62" t="-17932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6610" y="2425329"/>
            <a:ext cx="17711387" cy="4331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                                                               Smart </a:t>
            </a:r>
            <a:r>
              <a:rPr lang="en-US" sz="307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and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Interactive                                                                                                                                                       </a:t>
            </a: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                                                          Chatbot system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                                                                                                           </a:t>
            </a: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                                                                                                                  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Simplified </a:t>
            </a: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way for </a:t>
            </a: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                                                                                                                  Tracking your Request</a:t>
            </a:r>
          </a:p>
          <a:p>
            <a:pPr algn="l">
              <a:lnSpc>
                <a:spcPts val="4310"/>
              </a:lnSpc>
            </a:pPr>
            <a:r>
              <a:rPr lang="en-US" sz="3079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  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Easy </a:t>
            </a:r>
            <a:r>
              <a:rPr lang="en-US" sz="307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and </a:t>
            </a:r>
            <a:r>
              <a:rPr lang="en-US" sz="3079" spc="15" b="true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Accessible </a:t>
            </a:r>
          </a:p>
          <a:p>
            <a:pPr algn="l">
              <a:lnSpc>
                <a:spcPts val="4310"/>
              </a:lnSpc>
            </a:pPr>
            <a:r>
              <a:rPr lang="en-US" b="true" sz="3079" spc="15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     </a:t>
            </a:r>
            <a:r>
              <a:rPr lang="en-US" sz="3079" spc="15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Notification system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495328" y="5910851"/>
            <a:ext cx="5193504" cy="2886892"/>
          </a:xfrm>
          <a:custGeom>
            <a:avLst/>
            <a:gdLst/>
            <a:ahLst/>
            <a:cxnLst/>
            <a:rect r="r" b="b" t="t" l="l"/>
            <a:pathLst>
              <a:path h="2886892" w="5193504">
                <a:moveTo>
                  <a:pt x="0" y="0"/>
                </a:moveTo>
                <a:lnTo>
                  <a:pt x="5193504" y="0"/>
                </a:lnTo>
                <a:lnTo>
                  <a:pt x="5193504" y="2886892"/>
                </a:lnTo>
                <a:lnTo>
                  <a:pt x="0" y="2886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72030" y="3534419"/>
            <a:ext cx="3226565" cy="5723881"/>
          </a:xfrm>
          <a:custGeom>
            <a:avLst/>
            <a:gdLst/>
            <a:ahLst/>
            <a:cxnLst/>
            <a:rect r="r" b="b" t="t" l="l"/>
            <a:pathLst>
              <a:path h="5723881" w="3226565">
                <a:moveTo>
                  <a:pt x="0" y="0"/>
                </a:moveTo>
                <a:lnTo>
                  <a:pt x="3226565" y="0"/>
                </a:lnTo>
                <a:lnTo>
                  <a:pt x="3226565" y="5723881"/>
                </a:lnTo>
                <a:lnTo>
                  <a:pt x="0" y="5723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58" t="-1815" r="0" b="-2856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56610" y="235102"/>
            <a:ext cx="15172521" cy="1985440"/>
            <a:chOff x="0" y="0"/>
            <a:chExt cx="20230028" cy="264725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20230028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b="true" sz="8000">
                  <a:solidFill>
                    <a:srgbClr val="000000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Features that OfficeFlow Offers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999554"/>
              <a:ext cx="20230028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b="true" sz="3000" spc="-60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In this section we will show what our application offers to stand out!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DAGOfPS-efo</dc:identifier>
  <dcterms:modified xsi:type="dcterms:W3CDTF">2011-08-01T06:04:30Z</dcterms:modified>
  <cp:revision>1</cp:revision>
  <dc:title>OFFICE FLOW</dc:title>
</cp:coreProperties>
</file>